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56" r:id="rId3"/>
    <p:sldId id="275" r:id="rId4"/>
    <p:sldId id="302" r:id="rId5"/>
    <p:sldId id="308" r:id="rId6"/>
    <p:sldId id="279" r:id="rId7"/>
    <p:sldId id="359" r:id="rId8"/>
    <p:sldId id="360" r:id="rId9"/>
    <p:sldId id="347" r:id="rId10"/>
    <p:sldId id="356" r:id="rId11"/>
    <p:sldId id="358" r:id="rId12"/>
    <p:sldId id="335" r:id="rId13"/>
    <p:sldId id="346" r:id="rId14"/>
    <p:sldId id="361" r:id="rId15"/>
    <p:sldId id="350" r:id="rId16"/>
    <p:sldId id="352" r:id="rId17"/>
    <p:sldId id="354" r:id="rId18"/>
    <p:sldId id="362" r:id="rId19"/>
    <p:sldId id="313" r:id="rId20"/>
    <p:sldId id="363" r:id="rId21"/>
    <p:sldId id="364" r:id="rId22"/>
    <p:sldId id="365" r:id="rId23"/>
    <p:sldId id="366" r:id="rId24"/>
    <p:sldId id="367" r:id="rId25"/>
    <p:sldId id="368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FFDAAB"/>
    <a:srgbClr val="048DA4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STRUCTURES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HOW +DO/DOES + S + GO TO …?</a:t>
          </a:r>
          <a:endParaRPr lang="en-US" sz="36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S + GO/GOES TO … BY …</a:t>
          </a:r>
          <a:endParaRPr lang="en-US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</dgm:pt>
  </dgm:ptLst>
  <dgm:cxnLst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474133"/>
          <a:ext cx="10400749" cy="13546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effectLst/>
            </a:rPr>
            <a:t>STRUCTURES</a:t>
          </a:r>
        </a:p>
      </dsp:txBody>
      <dsp:txXfrm>
        <a:off x="39677" y="513810"/>
        <a:ext cx="10321395" cy="1275312"/>
      </dsp:txXfrm>
    </dsp:sp>
    <dsp:sp modelId="{7B3BAD3B-6F2D-441E-80D4-8FDF0039B9DE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96F4-061A-434C-849D-EDB4D41E74EC}">
      <dsp:nvSpPr>
        <dsp:cNvPr id="0" name=""/>
        <dsp:cNvSpPr/>
      </dsp:nvSpPr>
      <dsp:spPr>
        <a:xfrm>
          <a:off x="1435946" y="2072640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HOW +DO/DOES + S + GO TO …?</a:t>
          </a:r>
          <a:endParaRPr lang="en-US" sz="3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2138781"/>
        <a:ext cx="8832520" cy="1222384"/>
      </dsp:txXfrm>
    </dsp:sp>
    <dsp:sp modelId="{53D2FA06-57CA-4F9E-BAA2-B890A8735418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D83A9-52DF-4034-8BA0-33838BE7A8B0}">
      <dsp:nvSpPr>
        <dsp:cNvPr id="0" name=""/>
        <dsp:cNvSpPr/>
      </dsp:nvSpPr>
      <dsp:spPr>
        <a:xfrm>
          <a:off x="1435946" y="3589866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 + GO/GOES TO … BY …</a:t>
          </a:r>
          <a:endParaRPr lang="en-US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3656007"/>
        <a:ext cx="8832520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31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5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7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91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6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3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161771"/>
              </p:ext>
            </p:extLst>
          </p:nvPr>
        </p:nvGraphicFramePr>
        <p:xfrm>
          <a:off x="1168399" y="997962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1090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4829027" y="2438098"/>
            <a:ext cx="689127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students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how to ask and answer about means of transport.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3C037-8372-4DC3-B49D-B3BAB6541A21}"/>
              </a:ext>
            </a:extLst>
          </p:cNvPr>
          <p:cNvSpPr txBox="1"/>
          <p:nvPr/>
        </p:nvSpPr>
        <p:spPr>
          <a:xfrm>
            <a:off x="4780722" y="1552046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Everyday English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644F81B-6400-434D-A657-0A5313286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1" y="2789932"/>
            <a:ext cx="3158937" cy="24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57587"/>
            <a:ext cx="85181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ask and answer about the means of transport your family members use every day.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50E7B83-1ADF-47B6-AAC5-C2DAF3250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93" y="3794319"/>
            <a:ext cx="4348640" cy="3204857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94B71531-272B-4313-92DC-191671EE714C}"/>
              </a:ext>
            </a:extLst>
          </p:cNvPr>
          <p:cNvSpPr txBox="1"/>
          <p:nvPr/>
        </p:nvSpPr>
        <p:spPr>
          <a:xfrm>
            <a:off x="1042458" y="2186536"/>
            <a:ext cx="3797753" cy="1883414"/>
          </a:xfrm>
          <a:prstGeom prst="cloudCallout">
            <a:avLst>
              <a:gd name="adj1" fmla="val 32817"/>
              <a:gd name="adj2" fmla="val 7614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/>
              <a:t>How does your father </a:t>
            </a:r>
          </a:p>
          <a:p>
            <a:pPr algn="ctr">
              <a:lnSpc>
                <a:spcPct val="200000"/>
              </a:lnSpc>
            </a:pPr>
            <a:r>
              <a:rPr lang="en-US" sz="2000" dirty="0"/>
              <a:t>go to school?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4D29BC1-A4A0-453A-BF96-EC3CA25056FE}"/>
              </a:ext>
            </a:extLst>
          </p:cNvPr>
          <p:cNvSpPr txBox="1"/>
          <p:nvPr/>
        </p:nvSpPr>
        <p:spPr>
          <a:xfrm>
            <a:off x="7227106" y="2186754"/>
            <a:ext cx="4666907" cy="1706356"/>
          </a:xfrm>
          <a:prstGeom prst="cloudCallout">
            <a:avLst>
              <a:gd name="adj1" fmla="val -36272"/>
              <a:gd name="adj2" fmla="val 69913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usually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drives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but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sometimes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he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goes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000" dirty="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D9715BA-5AAF-4674-9213-54F227494E75}"/>
              </a:ext>
            </a:extLst>
          </p:cNvPr>
          <p:cNvSpPr txBox="1"/>
          <p:nvPr/>
        </p:nvSpPr>
        <p:spPr>
          <a:xfrm>
            <a:off x="8788480" y="4143380"/>
            <a:ext cx="2760173" cy="1706356"/>
          </a:xfrm>
          <a:prstGeom prst="cloudCallout">
            <a:avLst>
              <a:gd name="adj1" fmla="val -78235"/>
              <a:gd name="adj2" fmla="val -942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How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about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your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father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FAD663BF-A4A9-413E-B18A-05DC0D9F568D}"/>
              </a:ext>
            </a:extLst>
          </p:cNvPr>
          <p:cNvSpPr txBox="1"/>
          <p:nvPr/>
        </p:nvSpPr>
        <p:spPr>
          <a:xfrm>
            <a:off x="193040" y="5134894"/>
            <a:ext cx="3797753" cy="1706356"/>
          </a:xfrm>
          <a:prstGeom prst="cloudCallout">
            <a:avLst>
              <a:gd name="adj1" fmla="val 55699"/>
              <a:gd name="adj2" fmla="val -56802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walks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because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live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near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his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office</a:t>
            </a:r>
            <a:r>
              <a:rPr lang="vi-VN" sz="1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4053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AD50D-C69D-4F99-B2C1-C1DE2F63D36A}"/>
              </a:ext>
            </a:extLst>
          </p:cNvPr>
          <p:cNvSpPr/>
          <p:nvPr/>
        </p:nvSpPr>
        <p:spPr>
          <a:xfrm>
            <a:off x="4698397" y="2225934"/>
            <a:ext cx="689127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provide students with more knowledge about strange traffic rules and help them practice the skill of listening for details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F8849-9B9E-4433-8838-FC31F284B407}"/>
              </a:ext>
            </a:extLst>
          </p:cNvPr>
          <p:cNvSpPr txBox="1"/>
          <p:nvPr/>
        </p:nvSpPr>
        <p:spPr>
          <a:xfrm>
            <a:off x="4698397" y="1484450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STRANGE TRAFFIC RULES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8CBC33A-6E6D-4692-9BC6-4C9E22A77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90" y="1911272"/>
            <a:ext cx="3158356" cy="41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countries below keep to the left? Tick the correct answers.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13ED8B1F-89F6-47DF-9C0A-07D32B404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2184663"/>
            <a:ext cx="5153660" cy="36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check your answers in 3. Then listen again and complete the sentence with no more than THREE words.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4727BBF-4E48-4795-BEEC-E6F83D298C4A}"/>
              </a:ext>
            </a:extLst>
          </p:cNvPr>
          <p:cNvSpPr txBox="1"/>
          <p:nvPr/>
        </p:nvSpPr>
        <p:spPr>
          <a:xfrm>
            <a:off x="936887" y="3429000"/>
            <a:ext cx="102086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C00000"/>
                </a:solidFill>
                <a:effectLst/>
                <a:latin typeface="ChronicaPro-Book"/>
              </a:rPr>
              <a:t>One explanation is that some countries use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ChronicaPro-Book"/>
              </a:rPr>
              <a:t>____________________________ </a:t>
            </a:r>
            <a:r>
              <a:rPr lang="en-US" sz="4400" b="0" i="0" dirty="0">
                <a:solidFill>
                  <a:srgbClr val="C00000"/>
                </a:solidFill>
                <a:effectLst/>
                <a:latin typeface="ChronicaPro-Book"/>
              </a:rPr>
              <a:t>as the UK.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endParaRPr lang="vi-VN" sz="4400" dirty="0">
              <a:solidFill>
                <a:srgbClr val="C0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9955193-EFF7-481A-8B38-E01293953489}"/>
              </a:ext>
            </a:extLst>
          </p:cNvPr>
          <p:cNvSpPr txBox="1"/>
          <p:nvPr/>
        </p:nvSpPr>
        <p:spPr>
          <a:xfrm>
            <a:off x="1611443" y="4115019"/>
            <a:ext cx="4429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same</a:t>
            </a:r>
            <a:r>
              <a:rPr lang="vi-VN" sz="4400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traffic</a:t>
            </a:r>
            <a:r>
              <a:rPr lang="vi-VN" sz="4400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rules</a:t>
            </a:r>
            <a:endParaRPr lang="vi-VN" sz="4400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336096"/>
            <a:ext cx="5465179" cy="5369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5: Read, discuss which one do is the strangest rule?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9381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4672" y="3504989"/>
            <a:ext cx="4765949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Aims of the stage: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</a:rPr>
              <a:t>To help students know more about traffic rules around the world. </a:t>
            </a:r>
            <a:endParaRPr lang="en-US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1066592"/>
            <a:ext cx="6373761" cy="6874714"/>
            <a:chOff x="5818240" y="-1"/>
            <a:chExt cx="6373761" cy="68747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DA25736-15D5-47E6-BF47-C3DE1CC3A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6" y="3429000"/>
            <a:ext cx="4155577" cy="31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1426DF86-6A34-4894-93F7-36A92C6E8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" y="2544747"/>
            <a:ext cx="4646429" cy="35445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BE77C26-F474-474A-B5A2-1104DEA2FC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48" y="2278611"/>
            <a:ext cx="4825738" cy="38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0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98ADA57-51FC-451E-BF76-99365FD15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" y="2295397"/>
            <a:ext cx="4453590" cy="38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4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144A050-8BD5-4EBF-990C-B5B9419C9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2" y="2303145"/>
            <a:ext cx="4621018" cy="39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5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1EC9953-8C9A-4CF9-BD73-6B9566166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2302827"/>
            <a:ext cx="4739640" cy="39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277F10F-AE08-44F6-AE62-C9F4511D4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2" y="2205672"/>
            <a:ext cx="4439407" cy="39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1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ask and answer about means of transport and some strange traffic rules.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learn how to ask and answer about means of transport and some strange traffic rules.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336096"/>
            <a:ext cx="5465179" cy="5369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5: Read, discuss which one do is the strangest rule?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40" y="59791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vi-VN" sz="2400" dirty="0"/>
              <a:t>To </a:t>
            </a:r>
            <a:r>
              <a:rPr lang="vi-VN" sz="2400" dirty="0" err="1"/>
              <a:t>lead</a:t>
            </a:r>
            <a:r>
              <a:rPr lang="vi-VN" sz="2400" dirty="0"/>
              <a:t> in the </a:t>
            </a:r>
            <a:r>
              <a:rPr lang="vi-VN" sz="2400" dirty="0" err="1"/>
              <a:t>lesson</a:t>
            </a:r>
            <a:endParaRPr lang="en-US" sz="2400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7459995-3BC0-4924-8412-2509A965D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0" y="2823960"/>
            <a:ext cx="3719277" cy="29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8308E-F711-4E54-B671-B94F2611A3BF}"/>
              </a:ext>
            </a:extLst>
          </p:cNvPr>
          <p:cNvSpPr/>
          <p:nvPr/>
        </p:nvSpPr>
        <p:spPr>
          <a:xfrm>
            <a:off x="3164412" y="2306321"/>
            <a:ext cx="5187108" cy="248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HOW DO YOU GO TO SCHOOL?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00507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4829027" y="2438098"/>
            <a:ext cx="689127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let students know the structure to ask and answer about means of transport.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3C037-8372-4DC3-B49D-B3BAB6541A21}"/>
              </a:ext>
            </a:extLst>
          </p:cNvPr>
          <p:cNvSpPr txBox="1"/>
          <p:nvPr/>
        </p:nvSpPr>
        <p:spPr>
          <a:xfrm>
            <a:off x="4780722" y="1552046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67277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96069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conversation, paying attention to the highlighted parts.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0156FA9-37A1-4605-B23D-C24362EFE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5" y="2699375"/>
            <a:ext cx="4784360" cy="295263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C8C4AD5-D7B4-4D21-96B0-3F75D124B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80" y="3660478"/>
            <a:ext cx="3557743" cy="3197521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747E865-5395-4E10-9EEB-9AF462D87C45}"/>
              </a:ext>
            </a:extLst>
          </p:cNvPr>
          <p:cNvSpPr txBox="1"/>
          <p:nvPr/>
        </p:nvSpPr>
        <p:spPr>
          <a:xfrm>
            <a:off x="5618480" y="2176155"/>
            <a:ext cx="6664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Which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tense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do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we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use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to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ask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answer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?</a:t>
            </a:r>
            <a:endParaRPr lang="vi-VN" sz="2800" dirty="0">
              <a:solidFill>
                <a:srgbClr val="0FB7BD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74C794B-A482-47FA-A7ED-7A4C3DD3820D}"/>
              </a:ext>
            </a:extLst>
          </p:cNvPr>
          <p:cNvSpPr txBox="1"/>
          <p:nvPr/>
        </p:nvSpPr>
        <p:spPr>
          <a:xfrm>
            <a:off x="5813835" y="2878822"/>
            <a:ext cx="5880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</a:rPr>
              <a:t>Which </a:t>
            </a:r>
            <a:r>
              <a:rPr lang="en-US" sz="2800" dirty="0">
                <a:solidFill>
                  <a:srgbClr val="C00000"/>
                </a:solidFill>
              </a:rPr>
              <a:t>question word </a:t>
            </a:r>
            <a:r>
              <a:rPr lang="en-US" sz="2800" dirty="0">
                <a:solidFill>
                  <a:srgbClr val="0FB7BD"/>
                </a:solidFill>
              </a:rPr>
              <a:t>do we use?</a:t>
            </a:r>
            <a:endParaRPr lang="vi-VN" sz="28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2838</TotalTime>
  <Words>1017</Words>
  <Application>Microsoft Office PowerPoint</Application>
  <PresentationFormat>Màn hình rộng</PresentationFormat>
  <Paragraphs>167</Paragraphs>
  <Slides>28</Slides>
  <Notes>18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(Body)</vt:lpstr>
      <vt:lpstr>Calibri Light</vt:lpstr>
      <vt:lpstr>Courier New</vt:lpstr>
      <vt:lpstr>ChronicaPro-Book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173</cp:revision>
  <dcterms:created xsi:type="dcterms:W3CDTF">2020-12-09T02:04:09Z</dcterms:created>
  <dcterms:modified xsi:type="dcterms:W3CDTF">2022-04-29T01:56:19Z</dcterms:modified>
</cp:coreProperties>
</file>